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63" r:id="rId3"/>
    <p:sldId id="257" r:id="rId4"/>
    <p:sldId id="258" r:id="rId5"/>
    <p:sldId id="259" r:id="rId6"/>
    <p:sldId id="283" r:id="rId7"/>
    <p:sldId id="285" r:id="rId8"/>
    <p:sldId id="286" r:id="rId9"/>
    <p:sldId id="288" r:id="rId10"/>
    <p:sldId id="289" r:id="rId11"/>
    <p:sldId id="280" r:id="rId12"/>
    <p:sldId id="272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3B96D8-D029-4103-9C83-69AA66C49011}" type="doc">
      <dgm:prSet loTypeId="urn:microsoft.com/office/officeart/2005/8/layout/arrow3" loCatId="relationship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2678C24F-4216-4BBC-A953-79410CE50F9B}">
      <dgm:prSet phldrT="[Texto]" custT="1"/>
      <dgm:spPr/>
      <dgm:t>
        <a:bodyPr/>
        <a:lstStyle/>
        <a:p>
          <a:r>
            <a:rPr lang="es-MX" sz="2400" b="1" dirty="0" smtClean="0">
              <a:latin typeface="Arial" pitchFamily="34" charset="0"/>
              <a:cs typeface="Arial" pitchFamily="34" charset="0"/>
            </a:rPr>
            <a:t>Determinístico</a:t>
          </a:r>
          <a:endParaRPr lang="es-ES" sz="2400" dirty="0"/>
        </a:p>
      </dgm:t>
    </dgm:pt>
    <dgm:pt modelId="{71A00336-95CC-49D7-A3AF-59EE2095B9E1}" type="parTrans" cxnId="{02405540-28DA-4C6D-AF5E-BEE921C4FD12}">
      <dgm:prSet/>
      <dgm:spPr/>
      <dgm:t>
        <a:bodyPr/>
        <a:lstStyle/>
        <a:p>
          <a:endParaRPr lang="es-ES"/>
        </a:p>
      </dgm:t>
    </dgm:pt>
    <dgm:pt modelId="{B4DD2864-97A2-457A-958B-5CCBEC596A0E}" type="sibTrans" cxnId="{02405540-28DA-4C6D-AF5E-BEE921C4FD12}">
      <dgm:prSet/>
      <dgm:spPr/>
      <dgm:t>
        <a:bodyPr/>
        <a:lstStyle/>
        <a:p>
          <a:endParaRPr lang="es-ES"/>
        </a:p>
      </dgm:t>
    </dgm:pt>
    <dgm:pt modelId="{247A5481-DEEA-4F18-9A28-2094B7204879}">
      <dgm:prSet phldrT="[Texto]"/>
      <dgm:spPr/>
      <dgm:t>
        <a:bodyPr/>
        <a:lstStyle/>
        <a:p>
          <a:r>
            <a:rPr lang="es-MX" b="1" dirty="0" smtClean="0">
              <a:latin typeface="Arial" pitchFamily="34" charset="0"/>
              <a:cs typeface="Arial" pitchFamily="34" charset="0"/>
            </a:rPr>
            <a:t>Probabilístico (aleatorio) </a:t>
          </a:r>
          <a:endParaRPr lang="es-ES" dirty="0"/>
        </a:p>
      </dgm:t>
    </dgm:pt>
    <dgm:pt modelId="{31084259-EA80-468B-A871-F4E49EDC59BF}" type="parTrans" cxnId="{D51E4E9E-DA51-4FDE-A2B9-860572710EBB}">
      <dgm:prSet/>
      <dgm:spPr/>
      <dgm:t>
        <a:bodyPr/>
        <a:lstStyle/>
        <a:p>
          <a:endParaRPr lang="es-ES"/>
        </a:p>
      </dgm:t>
    </dgm:pt>
    <dgm:pt modelId="{8F548256-F721-4BF7-8E28-D1306317EA58}" type="sibTrans" cxnId="{D51E4E9E-DA51-4FDE-A2B9-860572710EBB}">
      <dgm:prSet/>
      <dgm:spPr/>
      <dgm:t>
        <a:bodyPr/>
        <a:lstStyle/>
        <a:p>
          <a:endParaRPr lang="es-ES"/>
        </a:p>
      </dgm:t>
    </dgm:pt>
    <dgm:pt modelId="{ACD32D9D-302D-4543-A1AB-95953FCA0A33}" type="pres">
      <dgm:prSet presAssocID="{AA3B96D8-D029-4103-9C83-69AA66C4901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65ED06E-77BF-4411-BE9D-4E701D52AE71}" type="pres">
      <dgm:prSet presAssocID="{AA3B96D8-D029-4103-9C83-69AA66C49011}" presName="divider" presStyleLbl="fgShp" presStyleIdx="0" presStyleCnt="1"/>
      <dgm:spPr>
        <a:solidFill>
          <a:schemeClr val="tx1"/>
        </a:solidFill>
      </dgm:spPr>
    </dgm:pt>
    <dgm:pt modelId="{C2624453-E1C0-4D77-85AD-C500FA4B11D1}" type="pres">
      <dgm:prSet presAssocID="{2678C24F-4216-4BBC-A953-79410CE50F9B}" presName="downArrow" presStyleLbl="node1" presStyleIdx="0" presStyleCnt="2"/>
      <dgm:spPr/>
    </dgm:pt>
    <dgm:pt modelId="{A0B73477-A379-4CBC-A310-5D4FF9B928A2}" type="pres">
      <dgm:prSet presAssocID="{2678C24F-4216-4BBC-A953-79410CE50F9B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368D63-1D34-4C44-8268-1ADB0B03271A}" type="pres">
      <dgm:prSet presAssocID="{247A5481-DEEA-4F18-9A28-2094B7204879}" presName="upArrow" presStyleLbl="node1" presStyleIdx="1" presStyleCnt="2"/>
      <dgm:spPr/>
    </dgm:pt>
    <dgm:pt modelId="{2E09D38B-9D3D-4623-8127-23574FA83C56}" type="pres">
      <dgm:prSet presAssocID="{247A5481-DEEA-4F18-9A28-2094B7204879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51E4E9E-DA51-4FDE-A2B9-860572710EBB}" srcId="{AA3B96D8-D029-4103-9C83-69AA66C49011}" destId="{247A5481-DEEA-4F18-9A28-2094B7204879}" srcOrd="1" destOrd="0" parTransId="{31084259-EA80-468B-A871-F4E49EDC59BF}" sibTransId="{8F548256-F721-4BF7-8E28-D1306317EA58}"/>
    <dgm:cxn modelId="{01A7E06B-9321-49B0-B971-B7C0074103BD}" type="presOf" srcId="{247A5481-DEEA-4F18-9A28-2094B7204879}" destId="{2E09D38B-9D3D-4623-8127-23574FA83C56}" srcOrd="0" destOrd="0" presId="urn:microsoft.com/office/officeart/2005/8/layout/arrow3"/>
    <dgm:cxn modelId="{42D257C4-176E-44A2-9A76-5A6F2D4C4DDF}" type="presOf" srcId="{AA3B96D8-D029-4103-9C83-69AA66C49011}" destId="{ACD32D9D-302D-4543-A1AB-95953FCA0A33}" srcOrd="0" destOrd="0" presId="urn:microsoft.com/office/officeart/2005/8/layout/arrow3"/>
    <dgm:cxn modelId="{02405540-28DA-4C6D-AF5E-BEE921C4FD12}" srcId="{AA3B96D8-D029-4103-9C83-69AA66C49011}" destId="{2678C24F-4216-4BBC-A953-79410CE50F9B}" srcOrd="0" destOrd="0" parTransId="{71A00336-95CC-49D7-A3AF-59EE2095B9E1}" sibTransId="{B4DD2864-97A2-457A-958B-5CCBEC596A0E}"/>
    <dgm:cxn modelId="{589F813C-59A7-4EA0-B7D0-67C6336773BC}" type="presOf" srcId="{2678C24F-4216-4BBC-A953-79410CE50F9B}" destId="{A0B73477-A379-4CBC-A310-5D4FF9B928A2}" srcOrd="0" destOrd="0" presId="urn:microsoft.com/office/officeart/2005/8/layout/arrow3"/>
    <dgm:cxn modelId="{69091CC3-3422-4512-9906-6D80D1DD860A}" type="presParOf" srcId="{ACD32D9D-302D-4543-A1AB-95953FCA0A33}" destId="{E65ED06E-77BF-4411-BE9D-4E701D52AE71}" srcOrd="0" destOrd="0" presId="urn:microsoft.com/office/officeart/2005/8/layout/arrow3"/>
    <dgm:cxn modelId="{059E04FD-9AAD-41D7-93E2-D361CFBA5895}" type="presParOf" srcId="{ACD32D9D-302D-4543-A1AB-95953FCA0A33}" destId="{C2624453-E1C0-4D77-85AD-C500FA4B11D1}" srcOrd="1" destOrd="0" presId="urn:microsoft.com/office/officeart/2005/8/layout/arrow3"/>
    <dgm:cxn modelId="{A698F964-35DF-4EAC-ABE9-727A2BF1B756}" type="presParOf" srcId="{ACD32D9D-302D-4543-A1AB-95953FCA0A33}" destId="{A0B73477-A379-4CBC-A310-5D4FF9B928A2}" srcOrd="2" destOrd="0" presId="urn:microsoft.com/office/officeart/2005/8/layout/arrow3"/>
    <dgm:cxn modelId="{14B7F86A-72E2-47F4-A78B-732D71140B9F}" type="presParOf" srcId="{ACD32D9D-302D-4543-A1AB-95953FCA0A33}" destId="{D4368D63-1D34-4C44-8268-1ADB0B03271A}" srcOrd="3" destOrd="0" presId="urn:microsoft.com/office/officeart/2005/8/layout/arrow3"/>
    <dgm:cxn modelId="{CA2B5A1C-97A2-4053-898A-61C142FFFE68}" type="presParOf" srcId="{ACD32D9D-302D-4543-A1AB-95953FCA0A33}" destId="{2E09D38B-9D3D-4623-8127-23574FA83C5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ED06E-77BF-4411-BE9D-4E701D52AE71}">
      <dsp:nvSpPr>
        <dsp:cNvPr id="0" name=""/>
        <dsp:cNvSpPr/>
      </dsp:nvSpPr>
      <dsp:spPr>
        <a:xfrm rot="21300000">
          <a:off x="21797" y="1624731"/>
          <a:ext cx="8848885" cy="886545"/>
        </a:xfrm>
        <a:prstGeom prst="mathMinus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  <dsp:sp modelId="{C2624453-E1C0-4D77-85AD-C500FA4B11D1}">
      <dsp:nvSpPr>
        <dsp:cNvPr id="0" name=""/>
        <dsp:cNvSpPr/>
      </dsp:nvSpPr>
      <dsp:spPr>
        <a:xfrm>
          <a:off x="1067097" y="206800"/>
          <a:ext cx="2667744" cy="1654403"/>
        </a:xfrm>
        <a:prstGeom prst="downArrow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0B73477-A379-4CBC-A310-5D4FF9B928A2}">
      <dsp:nvSpPr>
        <dsp:cNvPr id="0" name=""/>
        <dsp:cNvSpPr/>
      </dsp:nvSpPr>
      <dsp:spPr>
        <a:xfrm>
          <a:off x="4713014" y="0"/>
          <a:ext cx="2845593" cy="1737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latin typeface="Arial" pitchFamily="34" charset="0"/>
              <a:cs typeface="Arial" pitchFamily="34" charset="0"/>
            </a:rPr>
            <a:t>Determinístico</a:t>
          </a:r>
          <a:endParaRPr lang="es-ES" sz="2400" kern="1200" dirty="0"/>
        </a:p>
      </dsp:txBody>
      <dsp:txXfrm>
        <a:off x="4713014" y="0"/>
        <a:ext cx="2845593" cy="1737123"/>
      </dsp:txXfrm>
    </dsp:sp>
    <dsp:sp modelId="{D4368D63-1D34-4C44-8268-1ADB0B03271A}">
      <dsp:nvSpPr>
        <dsp:cNvPr id="0" name=""/>
        <dsp:cNvSpPr/>
      </dsp:nvSpPr>
      <dsp:spPr>
        <a:xfrm>
          <a:off x="5157638" y="2274804"/>
          <a:ext cx="2667744" cy="1654403"/>
        </a:xfrm>
        <a:prstGeom prst="upArrow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E09D38B-9D3D-4623-8127-23574FA83C56}">
      <dsp:nvSpPr>
        <dsp:cNvPr id="0" name=""/>
        <dsp:cNvSpPr/>
      </dsp:nvSpPr>
      <dsp:spPr>
        <a:xfrm>
          <a:off x="1333872" y="2398884"/>
          <a:ext cx="2845593" cy="1737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latin typeface="Arial" pitchFamily="34" charset="0"/>
              <a:cs typeface="Arial" pitchFamily="34" charset="0"/>
            </a:rPr>
            <a:t>Probabilístico (aleatorio) </a:t>
          </a:r>
          <a:endParaRPr lang="es-ES" sz="2800" kern="1200" dirty="0"/>
        </a:p>
      </dsp:txBody>
      <dsp:txXfrm>
        <a:off x="1333872" y="2398884"/>
        <a:ext cx="2845593" cy="1737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224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456958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10066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798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1800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1472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1244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2805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4665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224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7775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55838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9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716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47664" y="2564904"/>
            <a:ext cx="6768752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Conceptos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Generales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Teoría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de P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robabilidades</a:t>
            </a:r>
          </a:p>
          <a:p>
            <a:pPr algn="ctr"/>
            <a:endParaRPr lang="es-MX" sz="2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a Diciembre  de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02246" y="620688"/>
            <a:ext cx="7146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Fenómeno Probabilístico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40341" y="2312005"/>
            <a:ext cx="2779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Es un experimento del que se conocen todos sus posibles resultados y que repetido en las mismas condiciones no siempre proporciona los mismos resultados.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4572000" y="3096982"/>
            <a:ext cx="828600" cy="830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5914899" y="2665778"/>
            <a:ext cx="20882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L</a:t>
            </a:r>
            <a:r>
              <a:rPr lang="es-MX" sz="2400" dirty="0" smtClean="0"/>
              <a:t>anzamiento </a:t>
            </a:r>
            <a:r>
              <a:rPr lang="es-MX" sz="2400" dirty="0"/>
              <a:t>de un dado.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dadoproduction.com/img/dado-h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922" y="4020165"/>
            <a:ext cx="2256185" cy="22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56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15616" y="1988840"/>
            <a:ext cx="68407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28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La teoría de las probabilidades se </a:t>
            </a:r>
            <a:r>
              <a:rPr lang="es-MX" sz="28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ocupa de asignar un cierto número a cada posible resultado que pueda ocurrir en un experimento aleatorio, con el fin de cuantificar dichos resultados y saber si un suceso es más probable que otro.</a:t>
            </a:r>
            <a:endParaRPr lang="es-MX" sz="5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dirty="0"/>
              <a:t>Berenson M. et al   (2001) Estadística para la Administración. México: PEARSON</a:t>
            </a:r>
          </a:p>
          <a:p>
            <a:pPr algn="just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 dirty="0" smtClean="0"/>
              <a:t>Kazmier L. (2005) Estadística Aplicada  a la Administración y a la Economía. México: Mc Graw Hill</a:t>
            </a:r>
          </a:p>
          <a:p>
            <a:pPr algn="just"/>
            <a:endParaRPr lang="es-ES" sz="2400" b="1" dirty="0" smtClean="0"/>
          </a:p>
          <a:p>
            <a:pPr algn="just"/>
            <a:endParaRPr lang="es-ES" sz="2400" b="1" dirty="0" smtClean="0"/>
          </a:p>
          <a:p>
            <a:pPr algn="just"/>
            <a:r>
              <a:rPr lang="es-ES" sz="2400" b="1" dirty="0" smtClean="0"/>
              <a:t>Levin K. &amp; Rubin D. (2010) Estadística Para Administración y Economía. México: Pearson</a:t>
            </a:r>
            <a:endParaRPr lang="es-MX" sz="2400" dirty="0" smtClean="0"/>
          </a:p>
          <a:p>
            <a:pPr lvl="0" algn="just"/>
            <a:endParaRPr lang="es-ES" sz="2400" b="1" dirty="0" smtClean="0"/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260648"/>
            <a:ext cx="8208663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Conceptos generales de teoría de probabilidades</a:t>
            </a:r>
          </a:p>
          <a:p>
            <a:pPr algn="ctr"/>
            <a:endParaRPr lang="es-MX" sz="2800" b="1" dirty="0">
              <a:solidFill>
                <a:srgbClr val="151515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lang="es-MX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 Probabilidad es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creencia en la ocurrencia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un evento o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suceso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en un fenómeno o experimento que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se realiza con el fin de observar sus resultados y cuantificarlos.</a:t>
            </a:r>
          </a:p>
          <a:p>
            <a:pPr algn="ctr"/>
            <a:endParaRPr lang="es-MX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probability is the belief in the occurrence of an event or event in a phenomenon or experiment carried out in order to observe their results and to quantify them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Probabilidad y eventos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dirty="0"/>
              <a:t>Probability and events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/>
              <a:t>Proporcionar al estudiante los elementos cuantitativos necesarios para la aplicación de metodologías estadísticas a la investigación aplicada y para la toma de decisiones en la organización.</a:t>
            </a:r>
            <a:endParaRPr lang="es-MX" sz="2800" dirty="0" smtClean="0"/>
          </a:p>
          <a:p>
            <a:pPr algn="ctr"/>
            <a:r>
              <a:rPr lang="es-ES" sz="2800" b="1" dirty="0" smtClean="0"/>
              <a:t> </a:t>
            </a:r>
            <a:endParaRPr lang="es-MX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II :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eoría de Probabilidades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b="1" dirty="0" smtClean="0"/>
          </a:p>
          <a:p>
            <a:pPr algn="just"/>
            <a:r>
              <a:rPr lang="es-ES" sz="2800" b="1" dirty="0" smtClean="0"/>
              <a:t>Proporcionar </a:t>
            </a:r>
            <a:r>
              <a:rPr lang="es-ES" sz="2800" b="1" dirty="0"/>
              <a:t>los elementos conceptuales e instrumentales de la teoría de la probabilidad y su relación con las distribuciones de probabilidad para la toma de decisiones.</a:t>
            </a:r>
            <a:endParaRPr lang="es-MX" sz="2800" dirty="0"/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2.1 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Conceptos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Generales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Teoría </a:t>
            </a:r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Probabilidades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dirty="0" smtClean="0"/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El estudio de la probabilidad se desarrollo por el deseo del hombre de conocer con certeza los eventos futuros. </a:t>
            </a: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Flecha derecha"/>
          <p:cNvSpPr/>
          <p:nvPr/>
        </p:nvSpPr>
        <p:spPr>
          <a:xfrm>
            <a:off x="1259632" y="1124744"/>
            <a:ext cx="4320480" cy="20882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652120" y="1556792"/>
            <a:ext cx="3168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Arial" pitchFamily="34" charset="0"/>
                <a:cs typeface="Arial" pitchFamily="34" charset="0"/>
              </a:rPr>
              <a:t>Es la creencia en la ocurrencia 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b="1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un evento o suceso.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835696" y="1916832"/>
            <a:ext cx="2154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PROBABILIDAD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Program Files\Microsoft Office\MEDIA\CAGCAT10\j019903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221088"/>
            <a:ext cx="1570776" cy="1730721"/>
          </a:xfrm>
          <a:prstGeom prst="rect">
            <a:avLst/>
          </a:prstGeom>
          <a:noFill/>
        </p:spPr>
      </p:pic>
      <p:pic>
        <p:nvPicPr>
          <p:cNvPr id="8" name="Picture 2" descr="http://ts2.mm.bing.net/th?id=H.4706104155635761&amp;pid=15.1&amp;H=90&amp;W=16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293096"/>
            <a:ext cx="1524000" cy="8572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989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226 -0.01574 L 0.38611 -0.015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Pentágono"/>
          <p:cNvSpPr/>
          <p:nvPr/>
        </p:nvSpPr>
        <p:spPr>
          <a:xfrm>
            <a:off x="1043608" y="1484784"/>
            <a:ext cx="3528392" cy="1224136"/>
          </a:xfrm>
          <a:prstGeom prst="homePlate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/>
              <a:t>FENÓMENO (EXPERIMENTO):</a:t>
            </a:r>
            <a:endParaRPr lang="es-MX" dirty="0"/>
          </a:p>
        </p:txBody>
      </p:sp>
      <p:sp>
        <p:nvSpPr>
          <p:cNvPr id="10" name="3 Rectángulo"/>
          <p:cNvSpPr/>
          <p:nvPr/>
        </p:nvSpPr>
        <p:spPr>
          <a:xfrm>
            <a:off x="4932040" y="1268760"/>
            <a:ext cx="35283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Arial" pitchFamily="34" charset="0"/>
                <a:cs typeface="Arial" pitchFamily="34" charset="0"/>
              </a:rPr>
              <a:t>Es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todo aquel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acto o acción que se realiza con el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fin de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observar sus resultados y cuantificarlos.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933056"/>
            <a:ext cx="4362450" cy="2486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7954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331640" y="47667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Arial" pitchFamily="34" charset="0"/>
                <a:cs typeface="Arial" pitchFamily="34" charset="0"/>
              </a:rPr>
              <a:t>Los fenómenos pueden clasificarse de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acuerdo al tipo 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de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resultados 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en: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976812729"/>
              </p:ext>
            </p:extLst>
          </p:nvPr>
        </p:nvGraphicFramePr>
        <p:xfrm>
          <a:off x="0" y="1844824"/>
          <a:ext cx="8892480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61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40347" y="620688"/>
            <a:ext cx="74707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Fenómeno Determinístico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27584" y="1988840"/>
            <a:ext cx="30963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>
                <a:latin typeface="Arial" pitchFamily="34" charset="0"/>
                <a:cs typeface="Arial" pitchFamily="34" charset="0"/>
              </a:rPr>
              <a:t>Es un experimento del que se conocen todos sus posibles resultados y que repetido en las mismas condiciones siempre da el mismo resultado.</a:t>
            </a:r>
            <a:endParaRPr lang="es-MX" sz="2400" dirty="0"/>
          </a:p>
        </p:txBody>
      </p:sp>
      <p:sp>
        <p:nvSpPr>
          <p:cNvPr id="6" name="Flecha derecha 5"/>
          <p:cNvSpPr/>
          <p:nvPr/>
        </p:nvSpPr>
        <p:spPr>
          <a:xfrm>
            <a:off x="4572000" y="3096982"/>
            <a:ext cx="828600" cy="8307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/>
          <p:cNvSpPr/>
          <p:nvPr/>
        </p:nvSpPr>
        <p:spPr>
          <a:xfrm>
            <a:off x="5872560" y="2312005"/>
            <a:ext cx="2088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Volumen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de un litro de agua a 25º C</a:t>
            </a:r>
          </a:p>
        </p:txBody>
      </p:sp>
      <p:pic>
        <p:nvPicPr>
          <p:cNvPr id="1026" name="Picture 2" descr="http://xn--cuntopesa-11a.com/wp-content/uploads/2015/03/el-peso-del-agu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994" y="4231531"/>
            <a:ext cx="1752129" cy="175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73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419</Words>
  <Application>Microsoft Office PowerPoint</Application>
  <PresentationFormat>Presentación en pantalla (4:3)</PresentationFormat>
  <Paragraphs>86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Microsoft</cp:lastModifiedBy>
  <cp:revision>72</cp:revision>
  <dcterms:created xsi:type="dcterms:W3CDTF">2012-08-07T16:35:15Z</dcterms:created>
  <dcterms:modified xsi:type="dcterms:W3CDTF">2016-08-15T20:12:58Z</dcterms:modified>
</cp:coreProperties>
</file>